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32" roundtripDataSignature="AMtx7miBxJbVEgFrORGURDgg9gCp+7Jx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1D4717D-AE28-49C3-A201-6B3DDFC5449E}">
  <a:tblStyle styleId="{E1D4717D-AE28-49C3-A201-6B3DDFC5449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customschemas.google.com/relationships/presentationmetadata" Target="meta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45a7eaf97a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45a7eaf97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445723573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44572357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4457235736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445723573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4457235736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445723573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c87fb38cb_0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c87fb38c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5c87fb38cb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5c87fb38c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c87fb38cb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5c87fb38c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c87fb38cb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c87fb38c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c87fb38cb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c87fb38c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c87fb38cb_0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c87fb38c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245a7eaf97a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245a7eaf97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c87fb38cb_0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5c87fb38c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5c87fb38cb_0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5c87fb38cb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c87fb38cb_0_1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c87fb38cb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c87fb38cb_0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c87fb38c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c87fb38cb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c87fb38c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45a7eaf97a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45a7eaf97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5c87fb38cb_0_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5c87fb38cb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45a7eaf97a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45a7eaf97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ctrTitle"/>
          </p:nvPr>
        </p:nvSpPr>
        <p:spPr>
          <a:xfrm>
            <a:off x="5950633" y="1238251"/>
            <a:ext cx="5603192" cy="24662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b="1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0"/>
          <p:cNvSpPr txBox="1"/>
          <p:nvPr>
            <p:ph idx="1" type="subTitle"/>
          </p:nvPr>
        </p:nvSpPr>
        <p:spPr>
          <a:xfrm>
            <a:off x="5950633" y="3879690"/>
            <a:ext cx="5603192" cy="12861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10"/>
          <p:cNvSpPr txBox="1"/>
          <p:nvPr>
            <p:ph idx="11" type="ftr"/>
          </p:nvPr>
        </p:nvSpPr>
        <p:spPr>
          <a:xfrm>
            <a:off x="3311674" y="627943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0"/>
          <p:cNvSpPr txBox="1"/>
          <p:nvPr>
            <p:ph idx="12" type="sldNum"/>
          </p:nvPr>
        </p:nvSpPr>
        <p:spPr>
          <a:xfrm>
            <a:off x="7644391" y="62794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ítulo y objetos">
  <p:cSld name="2_Título y objeto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1"/>
          <p:cNvSpPr txBox="1"/>
          <p:nvPr>
            <p:ph idx="1" type="body"/>
          </p:nvPr>
        </p:nvSpPr>
        <p:spPr>
          <a:xfrm>
            <a:off x="175901" y="1323975"/>
            <a:ext cx="11816074" cy="4852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" name="Google Shape;16;p11"/>
          <p:cNvSpPr txBox="1"/>
          <p:nvPr>
            <p:ph idx="11" type="ftr"/>
          </p:nvPr>
        </p:nvSpPr>
        <p:spPr>
          <a:xfrm>
            <a:off x="4961634" y="6356352"/>
            <a:ext cx="4114800" cy="292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1"/>
          <p:cNvSpPr txBox="1"/>
          <p:nvPr>
            <p:ph idx="12" type="sldNum"/>
          </p:nvPr>
        </p:nvSpPr>
        <p:spPr>
          <a:xfrm>
            <a:off x="9248775" y="6356352"/>
            <a:ext cx="2743200" cy="292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sp>
        <p:nvSpPr>
          <p:cNvPr id="18" name="Google Shape;18;p11"/>
          <p:cNvSpPr txBox="1"/>
          <p:nvPr>
            <p:ph type="title"/>
          </p:nvPr>
        </p:nvSpPr>
        <p:spPr>
          <a:xfrm>
            <a:off x="175901" y="153706"/>
            <a:ext cx="10673074" cy="8141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rebuchet MS"/>
              <a:buNone/>
              <a:defRPr b="1" i="0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>
  <p:cSld name="Título y objeto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2"/>
          <p:cNvSpPr txBox="1"/>
          <p:nvPr>
            <p:ph idx="1" type="body"/>
          </p:nvPr>
        </p:nvSpPr>
        <p:spPr>
          <a:xfrm>
            <a:off x="175901" y="1323975"/>
            <a:ext cx="10673074" cy="4852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12"/>
          <p:cNvSpPr txBox="1"/>
          <p:nvPr>
            <p:ph idx="11" type="ftr"/>
          </p:nvPr>
        </p:nvSpPr>
        <p:spPr>
          <a:xfrm>
            <a:off x="3818634" y="6356352"/>
            <a:ext cx="4114800" cy="292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2"/>
          <p:cNvSpPr txBox="1"/>
          <p:nvPr>
            <p:ph idx="12" type="sldNum"/>
          </p:nvPr>
        </p:nvSpPr>
        <p:spPr>
          <a:xfrm>
            <a:off x="8105775" y="6356352"/>
            <a:ext cx="2743200" cy="292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sp>
        <p:nvSpPr>
          <p:cNvPr id="23" name="Google Shape;23;p12"/>
          <p:cNvSpPr txBox="1"/>
          <p:nvPr>
            <p:ph type="title"/>
          </p:nvPr>
        </p:nvSpPr>
        <p:spPr>
          <a:xfrm>
            <a:off x="175901" y="153706"/>
            <a:ext cx="10673074" cy="8141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349"/>
              </a:buClr>
              <a:buSzPts val="2800"/>
              <a:buFont typeface="Trebuchet MS"/>
              <a:buNone/>
              <a:defRPr b="1" i="0" sz="2800" u="none" cap="none" strike="noStrike">
                <a:solidFill>
                  <a:srgbClr val="00034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ítulo y objetos">
  <p:cSld name="1_Título y objeto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4"/>
          <p:cNvSpPr txBox="1"/>
          <p:nvPr>
            <p:ph idx="1" type="body"/>
          </p:nvPr>
        </p:nvSpPr>
        <p:spPr>
          <a:xfrm>
            <a:off x="175900" y="1264778"/>
            <a:ext cx="5139049" cy="4912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14"/>
          <p:cNvSpPr txBox="1"/>
          <p:nvPr>
            <p:ph idx="11" type="ftr"/>
          </p:nvPr>
        </p:nvSpPr>
        <p:spPr>
          <a:xfrm>
            <a:off x="3818634" y="6356352"/>
            <a:ext cx="4114800" cy="292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4"/>
          <p:cNvSpPr txBox="1"/>
          <p:nvPr>
            <p:ph idx="12" type="sldNum"/>
          </p:nvPr>
        </p:nvSpPr>
        <p:spPr>
          <a:xfrm>
            <a:off x="8105775" y="6356352"/>
            <a:ext cx="2743200" cy="292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sp>
        <p:nvSpPr>
          <p:cNvPr id="29" name="Google Shape;29;p14"/>
          <p:cNvSpPr txBox="1"/>
          <p:nvPr>
            <p:ph idx="2" type="body"/>
          </p:nvPr>
        </p:nvSpPr>
        <p:spPr>
          <a:xfrm>
            <a:off x="5562600" y="1264778"/>
            <a:ext cx="5286375" cy="4912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14"/>
          <p:cNvSpPr txBox="1"/>
          <p:nvPr>
            <p:ph type="title"/>
          </p:nvPr>
        </p:nvSpPr>
        <p:spPr>
          <a:xfrm>
            <a:off x="175901" y="153706"/>
            <a:ext cx="10673074" cy="8141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349"/>
              </a:buClr>
              <a:buSzPts val="2800"/>
              <a:buFont typeface="Trebuchet MS"/>
              <a:buNone/>
              <a:defRPr b="1" i="0" sz="2800" u="none" cap="none" strike="noStrike">
                <a:solidFill>
                  <a:srgbClr val="00034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>
  <p:cSld name="Solo el título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5"/>
          <p:cNvSpPr txBox="1"/>
          <p:nvPr>
            <p:ph idx="11" type="ftr"/>
          </p:nvPr>
        </p:nvSpPr>
        <p:spPr>
          <a:xfrm>
            <a:off x="3818634" y="6356352"/>
            <a:ext cx="4114800" cy="292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12" type="sldNum"/>
          </p:nvPr>
        </p:nvSpPr>
        <p:spPr>
          <a:xfrm>
            <a:off x="8105775" y="6356352"/>
            <a:ext cx="2743200" cy="292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sp>
        <p:nvSpPr>
          <p:cNvPr id="34" name="Google Shape;34;p15"/>
          <p:cNvSpPr txBox="1"/>
          <p:nvPr>
            <p:ph type="title"/>
          </p:nvPr>
        </p:nvSpPr>
        <p:spPr>
          <a:xfrm>
            <a:off x="175901" y="153706"/>
            <a:ext cx="10673074" cy="8141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349"/>
              </a:buClr>
              <a:buSzPts val="2800"/>
              <a:buFont typeface="Trebuchet MS"/>
              <a:buNone/>
              <a:defRPr b="1" i="0" sz="2800" u="none" cap="none" strike="noStrike">
                <a:solidFill>
                  <a:srgbClr val="00034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idx="1" type="body"/>
          </p:nvPr>
        </p:nvSpPr>
        <p:spPr>
          <a:xfrm>
            <a:off x="175901" y="1323975"/>
            <a:ext cx="10673074" cy="4852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p9"/>
          <p:cNvSpPr txBox="1"/>
          <p:nvPr>
            <p:ph idx="11" type="ftr"/>
          </p:nvPr>
        </p:nvSpPr>
        <p:spPr>
          <a:xfrm>
            <a:off x="3818634" y="6356352"/>
            <a:ext cx="4114800" cy="292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2" type="sldNum"/>
          </p:nvPr>
        </p:nvSpPr>
        <p:spPr>
          <a:xfrm>
            <a:off x="8105775" y="6356352"/>
            <a:ext cx="2743200" cy="292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5.jpg"/><Relationship Id="rId5" Type="http://schemas.openxmlformats.org/officeDocument/2006/relationships/image" Target="../media/image28.png"/><Relationship Id="rId6" Type="http://schemas.openxmlformats.org/officeDocument/2006/relationships/image" Target="../media/image12.png"/><Relationship Id="rId7" Type="http://schemas.openxmlformats.org/officeDocument/2006/relationships/image" Target="../media/image20.png"/><Relationship Id="rId8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"/>
          <p:cNvSpPr txBox="1"/>
          <p:nvPr>
            <p:ph type="ctrTitle"/>
          </p:nvPr>
        </p:nvSpPr>
        <p:spPr>
          <a:xfrm>
            <a:off x="5950633" y="1238251"/>
            <a:ext cx="5603192" cy="24662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s-CO"/>
              <a:t>            </a:t>
            </a:r>
            <a:r>
              <a:rPr lang="es-CO" sz="2800"/>
              <a:t>.</a:t>
            </a:r>
            <a:r>
              <a:rPr lang="es-CO" sz="2800">
                <a:latin typeface="Calibri"/>
                <a:ea typeface="Calibri"/>
                <a:cs typeface="Calibri"/>
                <a:sym typeface="Calibri"/>
              </a:rPr>
              <a:t>WEB_SPORTS.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1"/>
          <p:cNvSpPr txBox="1"/>
          <p:nvPr>
            <p:ph idx="1" type="subTitle"/>
          </p:nvPr>
        </p:nvSpPr>
        <p:spPr>
          <a:xfrm>
            <a:off x="5798725" y="4049400"/>
            <a:ext cx="6226200" cy="20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CO"/>
              <a:t>         Sergio Alejandro Martínez Corredor.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CO"/>
              <a:t>         Ing: Jeida Faisuly Ramirez.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CO"/>
              <a:t>         Arquitectura de software.</a:t>
            </a:r>
            <a:endParaRPr/>
          </a:p>
        </p:txBody>
      </p:sp>
      <p:pic>
        <p:nvPicPr>
          <p:cNvPr id="41" name="Google Shape;41;p1"/>
          <p:cNvPicPr preferRelativeResize="0"/>
          <p:nvPr/>
        </p:nvPicPr>
        <p:blipFill rotWithShape="1">
          <a:blip r:embed="rId3">
            <a:alphaModFix/>
          </a:blip>
          <a:srcRect b="31442" l="22256" r="50291" t="15739"/>
          <a:stretch/>
        </p:blipFill>
        <p:spPr>
          <a:xfrm>
            <a:off x="5950625" y="1386875"/>
            <a:ext cx="2278954" cy="246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45a7eaf97a_0_42"/>
          <p:cNvSpPr txBox="1"/>
          <p:nvPr>
            <p:ph idx="1" type="body"/>
          </p:nvPr>
        </p:nvSpPr>
        <p:spPr>
          <a:xfrm>
            <a:off x="175901" y="1323975"/>
            <a:ext cx="11816100" cy="485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s-CO"/>
              <a:t>⧫ Este proyecto logrará el objetivo de promover la generación deportiva y la activación social en Chiquinquirá a través de un aplicativo móvil eficiente y adaptado a las necesidades de la comunidad. ⧫ La implementación de la arquitectura de software  será fundamental para optimizar la organización de eventos y mejorar la experiencia de los usuarios. 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s-CO"/>
              <a:t>⧫ Generará un impacto positivo en la comunidad, fomentando la participación en actividades deportivas y fortaleciendo los lazos comunitarios a través del deporte.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245a7eaf97a_0_42"/>
          <p:cNvSpPr txBox="1"/>
          <p:nvPr>
            <p:ph type="title"/>
          </p:nvPr>
        </p:nvSpPr>
        <p:spPr>
          <a:xfrm>
            <a:off x="175901" y="260026"/>
            <a:ext cx="2470800" cy="63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CONCLUSIÓN</a:t>
            </a:r>
            <a:endParaRPr/>
          </a:p>
        </p:txBody>
      </p:sp>
      <p:pic>
        <p:nvPicPr>
          <p:cNvPr id="114" name="Google Shape;114;g245a7eaf97a_0_42"/>
          <p:cNvPicPr preferRelativeResize="0"/>
          <p:nvPr/>
        </p:nvPicPr>
        <p:blipFill rotWithShape="1">
          <a:blip r:embed="rId3">
            <a:alphaModFix/>
          </a:blip>
          <a:srcRect b="32114" l="20691" r="48785" t="17239"/>
          <a:stretch/>
        </p:blipFill>
        <p:spPr>
          <a:xfrm>
            <a:off x="4046750" y="3184800"/>
            <a:ext cx="3721402" cy="347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4457235736_0_0"/>
          <p:cNvSpPr txBox="1"/>
          <p:nvPr>
            <p:ph idx="1" type="body"/>
          </p:nvPr>
        </p:nvSpPr>
        <p:spPr>
          <a:xfrm>
            <a:off x="175901" y="1323975"/>
            <a:ext cx="11816100" cy="485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s-CO"/>
              <a:t>⧫</a:t>
            </a:r>
            <a:endParaRPr/>
          </a:p>
        </p:txBody>
      </p:sp>
      <p:sp>
        <p:nvSpPr>
          <p:cNvPr id="120" name="Google Shape;120;g34457235736_0_0"/>
          <p:cNvSpPr txBox="1"/>
          <p:nvPr>
            <p:ph type="title"/>
          </p:nvPr>
        </p:nvSpPr>
        <p:spPr>
          <a:xfrm>
            <a:off x="175901" y="260026"/>
            <a:ext cx="2470800" cy="63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Diagramas </a:t>
            </a:r>
            <a:endParaRPr/>
          </a:p>
        </p:txBody>
      </p:sp>
      <p:pic>
        <p:nvPicPr>
          <p:cNvPr id="121" name="Google Shape;121;g3445723573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825" y="1514500"/>
            <a:ext cx="8980624" cy="525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4457235736_0_13"/>
          <p:cNvSpPr txBox="1"/>
          <p:nvPr>
            <p:ph idx="1" type="body"/>
          </p:nvPr>
        </p:nvSpPr>
        <p:spPr>
          <a:xfrm>
            <a:off x="175901" y="1323975"/>
            <a:ext cx="11816100" cy="485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s-CO"/>
              <a:t>⧫</a:t>
            </a:r>
            <a:endParaRPr/>
          </a:p>
        </p:txBody>
      </p:sp>
      <p:sp>
        <p:nvSpPr>
          <p:cNvPr id="127" name="Google Shape;127;g34457235736_0_13"/>
          <p:cNvSpPr txBox="1"/>
          <p:nvPr>
            <p:ph type="title"/>
          </p:nvPr>
        </p:nvSpPr>
        <p:spPr>
          <a:xfrm>
            <a:off x="175901" y="260026"/>
            <a:ext cx="2470800" cy="63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Diagramas </a:t>
            </a:r>
            <a:endParaRPr/>
          </a:p>
        </p:txBody>
      </p:sp>
      <p:pic>
        <p:nvPicPr>
          <p:cNvPr id="128" name="Google Shape;128;g34457235736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475" y="1373100"/>
            <a:ext cx="9318877" cy="475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4457235736_0_20"/>
          <p:cNvSpPr txBox="1"/>
          <p:nvPr>
            <p:ph idx="1" type="body"/>
          </p:nvPr>
        </p:nvSpPr>
        <p:spPr>
          <a:xfrm>
            <a:off x="175901" y="1323975"/>
            <a:ext cx="11816100" cy="485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s-CO"/>
              <a:t>⧫</a:t>
            </a:r>
            <a:endParaRPr/>
          </a:p>
        </p:txBody>
      </p:sp>
      <p:sp>
        <p:nvSpPr>
          <p:cNvPr id="134" name="Google Shape;134;g34457235736_0_20"/>
          <p:cNvSpPr txBox="1"/>
          <p:nvPr>
            <p:ph type="title"/>
          </p:nvPr>
        </p:nvSpPr>
        <p:spPr>
          <a:xfrm>
            <a:off x="175901" y="260026"/>
            <a:ext cx="2470800" cy="63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Diagramas </a:t>
            </a:r>
            <a:endParaRPr/>
          </a:p>
        </p:txBody>
      </p:sp>
      <p:pic>
        <p:nvPicPr>
          <p:cNvPr id="135" name="Google Shape;135;g34457235736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450" y="1431126"/>
            <a:ext cx="10882051" cy="51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c87fb38cb_0_99"/>
          <p:cNvSpPr txBox="1"/>
          <p:nvPr>
            <p:ph idx="1" type="body"/>
          </p:nvPr>
        </p:nvSpPr>
        <p:spPr>
          <a:xfrm>
            <a:off x="175901" y="1323975"/>
            <a:ext cx="11816100" cy="485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CO"/>
              <a:t>DIAGRAMA DE SECUENCIA PARA </a:t>
            </a:r>
            <a:r>
              <a:rPr b="1" lang="es-CO"/>
              <a:t>CREACIÓN</a:t>
            </a:r>
            <a:r>
              <a:rPr b="1" lang="es-CO"/>
              <a:t> DE UN EVENTO  </a:t>
            </a:r>
            <a:endParaRPr b="1"/>
          </a:p>
        </p:txBody>
      </p:sp>
      <p:sp>
        <p:nvSpPr>
          <p:cNvPr id="141" name="Google Shape;141;g35c87fb38cb_0_99"/>
          <p:cNvSpPr txBox="1"/>
          <p:nvPr>
            <p:ph type="title"/>
          </p:nvPr>
        </p:nvSpPr>
        <p:spPr>
          <a:xfrm>
            <a:off x="175901" y="153706"/>
            <a:ext cx="10673100" cy="81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/>
              <a:t>Diagramas de Arquitectura Faltantes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g35c87fb38cb_0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325" y="1922475"/>
            <a:ext cx="9551100" cy="432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c87fb38cb_0_15"/>
          <p:cNvSpPr txBox="1"/>
          <p:nvPr>
            <p:ph type="title"/>
          </p:nvPr>
        </p:nvSpPr>
        <p:spPr>
          <a:xfrm>
            <a:off x="113300" y="307925"/>
            <a:ext cx="7658100" cy="53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Diagramas de Arquitectura Faltantes</a:t>
            </a:r>
            <a:endParaRPr/>
          </a:p>
        </p:txBody>
      </p:sp>
      <p:pic>
        <p:nvPicPr>
          <p:cNvPr id="148" name="Google Shape;148;g35c87fb38cb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7675" y="1450925"/>
            <a:ext cx="6385774" cy="451877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35c87fb38cb_0_15"/>
          <p:cNvSpPr txBox="1"/>
          <p:nvPr/>
        </p:nvSpPr>
        <p:spPr>
          <a:xfrm>
            <a:off x="396675" y="2151450"/>
            <a:ext cx="51357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Diagrama de Contexto (C4 - Nivel 1)</a:t>
            </a:r>
            <a:endParaRPr b="1" sz="2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Sistema central: "Web Sports App".</a:t>
            </a:r>
            <a:endParaRPr sz="2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Actores: Usuarios, Organizadores, Sistemas de Pago (ej: Nequi).</a:t>
            </a:r>
            <a:endParaRPr sz="2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c87fb38cb_0_30"/>
          <p:cNvSpPr txBox="1"/>
          <p:nvPr>
            <p:ph idx="1" type="body"/>
          </p:nvPr>
        </p:nvSpPr>
        <p:spPr>
          <a:xfrm>
            <a:off x="175901" y="2280775"/>
            <a:ext cx="5058900" cy="389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O"/>
              <a:t>Frontend: App móvil (Flutter/React Native).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O"/>
              <a:t>Backend: API REST (Node.js/Spring Boot).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O"/>
              <a:t>Base de datos: Firebase/Firestore o MongoDB.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O"/>
              <a:t>Comunicación: REST/JSON.</a:t>
            </a:r>
            <a:endParaRPr/>
          </a:p>
        </p:txBody>
      </p:sp>
      <p:sp>
        <p:nvSpPr>
          <p:cNvPr id="155" name="Google Shape;155;g35c87fb38cb_0_30"/>
          <p:cNvSpPr txBox="1"/>
          <p:nvPr>
            <p:ph type="title"/>
          </p:nvPr>
        </p:nvSpPr>
        <p:spPr>
          <a:xfrm>
            <a:off x="175901" y="153706"/>
            <a:ext cx="10673100" cy="81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CO"/>
              <a:t>Diagrama de Contenedores (C4 - Nivel 2)</a:t>
            </a:r>
            <a:endParaRPr b="0"/>
          </a:p>
        </p:txBody>
      </p:sp>
      <p:sp>
        <p:nvSpPr>
          <p:cNvPr id="156" name="Google Shape;156;g35c87fb38cb_0_30"/>
          <p:cNvSpPr txBox="1"/>
          <p:nvPr/>
        </p:nvSpPr>
        <p:spPr>
          <a:xfrm>
            <a:off x="175900" y="1450950"/>
            <a:ext cx="9018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Patrones Arquitectónicos(Arquitectura en capas o microservicios).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7" name="Google Shape;157;g35c87fb38cb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9826" y="2426600"/>
            <a:ext cx="6652400" cy="313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c87fb38cb_0_41"/>
          <p:cNvSpPr txBox="1"/>
          <p:nvPr>
            <p:ph idx="1" type="body"/>
          </p:nvPr>
        </p:nvSpPr>
        <p:spPr>
          <a:xfrm>
            <a:off x="175900" y="2614800"/>
            <a:ext cx="5090400" cy="81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CO"/>
              <a:t>Módulos del backend: Servicio de Usuarios, Servicio de Eventos, Autenticación.</a:t>
            </a:r>
            <a:endParaRPr b="1"/>
          </a:p>
        </p:txBody>
      </p:sp>
      <p:sp>
        <p:nvSpPr>
          <p:cNvPr id="163" name="Google Shape;163;g35c87fb38cb_0_41"/>
          <p:cNvSpPr txBox="1"/>
          <p:nvPr>
            <p:ph type="title"/>
          </p:nvPr>
        </p:nvSpPr>
        <p:spPr>
          <a:xfrm>
            <a:off x="175901" y="153706"/>
            <a:ext cx="10673100" cy="81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s-CO"/>
              <a:t>Diagrama de Contenedores (C4 - Nivel 3)- OPCIONAL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g35c87fb38cb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7250" y="1558731"/>
            <a:ext cx="6620901" cy="481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5c87fb38cb_0_55"/>
          <p:cNvSpPr txBox="1"/>
          <p:nvPr>
            <p:ph idx="1" type="body"/>
          </p:nvPr>
        </p:nvSpPr>
        <p:spPr>
          <a:xfrm>
            <a:off x="175900" y="1323975"/>
            <a:ext cx="5861100" cy="498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CO"/>
              <a:t>1.</a:t>
            </a:r>
            <a:r>
              <a:rPr b="1" lang="es-CO"/>
              <a:t>Roles y Responsabilidades:</a:t>
            </a:r>
            <a:endParaRPr b="1"/>
          </a:p>
        </p:txBody>
      </p:sp>
      <p:sp>
        <p:nvSpPr>
          <p:cNvPr id="170" name="Google Shape;170;g35c87fb38cb_0_55"/>
          <p:cNvSpPr txBox="1"/>
          <p:nvPr>
            <p:ph type="title"/>
          </p:nvPr>
        </p:nvSpPr>
        <p:spPr>
          <a:xfrm>
            <a:off x="175901" y="153706"/>
            <a:ext cx="10673100" cy="81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Métodos de Organización</a:t>
            </a:r>
            <a:endParaRPr/>
          </a:p>
        </p:txBody>
      </p:sp>
      <p:graphicFrame>
        <p:nvGraphicFramePr>
          <p:cNvPr id="171" name="Google Shape;171;g35c87fb38cb_0_55"/>
          <p:cNvGraphicFramePr/>
          <p:nvPr/>
        </p:nvGraphicFramePr>
        <p:xfrm>
          <a:off x="175900" y="1918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{E1D4717D-AE28-49C3-A201-6B3DDFC5449E}</a:tableStyleId>
              </a:tblPr>
              <a:tblGrid>
                <a:gridCol w="2857525"/>
                <a:gridCol w="2857525"/>
              </a:tblGrid>
              <a:tr h="570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Rol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Responsabilidad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4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Product Owner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Priorizar backlog (Define y prioriza lo que se debe hacer.).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4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Scrum Master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Facilitar reuniones y remover obstáculos.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08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Equipo Dev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Frontend (Flutter), Backend (Node.js), QA.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El equipo que construye el producto.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2" name="Google Shape;172;g35c87fb38cb_0_55"/>
          <p:cNvSpPr txBox="1"/>
          <p:nvPr/>
        </p:nvSpPr>
        <p:spPr>
          <a:xfrm>
            <a:off x="6331000" y="1230025"/>
            <a:ext cx="5861100" cy="6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2. Artefactos de Scrum:</a:t>
            </a:r>
            <a:endParaRPr b="1"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Backlog:</a:t>
            </a:r>
            <a:r>
              <a:rPr lang="es-CO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Lista de funcionalidades priorizadas (ej: "Registro de usuarios", "Chat de equipos").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Sprints:</a:t>
            </a:r>
            <a:r>
              <a:rPr lang="es-CO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Iteraciones de 2 semanas con entregables definidos.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Daily </a:t>
            </a:r>
            <a:r>
              <a:rPr b="1" lang="es-CO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Standups</a:t>
            </a:r>
            <a:r>
              <a:rPr b="1" lang="es-CO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r>
              <a:rPr lang="es-CO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Reuniones diarias de 15 minutos (¿Qué hice? ¿Qué haré? ¿Bloqueos?).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c87fb38cb_0_66"/>
          <p:cNvSpPr txBox="1"/>
          <p:nvPr>
            <p:ph idx="1" type="body"/>
          </p:nvPr>
        </p:nvSpPr>
        <p:spPr>
          <a:xfrm>
            <a:off x="175900" y="1308325"/>
            <a:ext cx="11816100" cy="524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CO"/>
              <a:t>3. TABLA DE SPRINTS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CO"/>
              <a:t>4. Herramientas de Gestión: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CO"/>
              <a:t>Jira/Trello</a:t>
            </a:r>
            <a:r>
              <a:rPr lang="es-CO"/>
              <a:t>: Para tablero de tareas.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CO"/>
              <a:t>Columnas</a:t>
            </a:r>
            <a:r>
              <a:rPr lang="es-CO"/>
              <a:t>: To Do, In Progress, Testing, Done.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CO"/>
              <a:t>Discord/Slack:</a:t>
            </a:r>
            <a:r>
              <a:rPr lang="es-CO"/>
              <a:t> Para comunicación diaria.</a:t>
            </a:r>
            <a:endParaRPr/>
          </a:p>
        </p:txBody>
      </p:sp>
      <p:sp>
        <p:nvSpPr>
          <p:cNvPr id="178" name="Google Shape;178;g35c87fb38cb_0_66"/>
          <p:cNvSpPr txBox="1"/>
          <p:nvPr>
            <p:ph type="title"/>
          </p:nvPr>
        </p:nvSpPr>
        <p:spPr>
          <a:xfrm>
            <a:off x="175901" y="153706"/>
            <a:ext cx="10673100" cy="81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/>
              <a:t>Métodos de Organización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79" name="Google Shape;179;g35c87fb38cb_0_66"/>
          <p:cNvGraphicFramePr/>
          <p:nvPr/>
        </p:nvGraphicFramePr>
        <p:xfrm>
          <a:off x="940450" y="1933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{E1D4717D-AE28-49C3-A201-6B3DDFC5449E}</a:tableStyleId>
              </a:tblPr>
              <a:tblGrid>
                <a:gridCol w="3429000"/>
                <a:gridCol w="3429000"/>
                <a:gridCol w="3429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SPRINT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FECHA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ENTREGABLES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10-Jun-2024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MVP: Registro de usuarios + login.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24-Jun-2024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Creación de eventos + notificaciones.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08-Jul-2024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Integración con API de pagos (Nequi).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80" name="Google Shape;180;g35c87fb38cb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0824" y="4002000"/>
            <a:ext cx="3050550" cy="207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45a7eaf97a_0_2"/>
          <p:cNvSpPr txBox="1"/>
          <p:nvPr>
            <p:ph idx="1" type="body"/>
          </p:nvPr>
        </p:nvSpPr>
        <p:spPr>
          <a:xfrm>
            <a:off x="175900" y="1323975"/>
            <a:ext cx="11658000" cy="177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s-CO"/>
              <a:t>El presente proyecto tiene como objetivo desarrollar un aplicativo móvil para la organización de eventos deportivos y competitivos en la ciudad de Chiquinquirá, Boyacá. El propósito principal de esta iniciativa es promover la generación deportiva y la activación social, brindando a la comunidad local una plataforma accesible y conveniente para participar en actividades deportivas.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g245a7eaf97a_0_2"/>
          <p:cNvSpPr txBox="1"/>
          <p:nvPr>
            <p:ph type="title"/>
          </p:nvPr>
        </p:nvSpPr>
        <p:spPr>
          <a:xfrm>
            <a:off x="175900" y="365974"/>
            <a:ext cx="2846700" cy="562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INTRODUCCIÓN</a:t>
            </a:r>
            <a:endParaRPr/>
          </a:p>
        </p:txBody>
      </p:sp>
      <p:pic>
        <p:nvPicPr>
          <p:cNvPr id="48" name="Google Shape;48;g245a7eaf97a_0_2"/>
          <p:cNvPicPr preferRelativeResize="0"/>
          <p:nvPr/>
        </p:nvPicPr>
        <p:blipFill rotWithShape="1">
          <a:blip r:embed="rId3">
            <a:alphaModFix/>
          </a:blip>
          <a:srcRect b="30140" l="25265" r="54401" t="14617"/>
          <a:stretch/>
        </p:blipFill>
        <p:spPr>
          <a:xfrm>
            <a:off x="4672650" y="2507650"/>
            <a:ext cx="2846702" cy="4350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c87fb38cb_0_74"/>
          <p:cNvSpPr txBox="1"/>
          <p:nvPr>
            <p:ph idx="1" type="body"/>
          </p:nvPr>
        </p:nvSpPr>
        <p:spPr>
          <a:xfrm>
            <a:off x="175901" y="1323975"/>
            <a:ext cx="11816100" cy="485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CO"/>
              <a:t>1. Usabilidad (Prioridad Alta)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CO"/>
              <a:t>¿Por qué?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O"/>
              <a:t>-El éxito de la app depende de que usuarios no técnicos (deportistas, organizadores) puedan usarla sin dificultad.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CO"/>
              <a:t>Acciones para Implementarla: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O"/>
              <a:t>-Prototipado de UI/UX: Usar herramientas como Figma o Adobe XD para diseñar flujos intuitivos.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CO"/>
              <a:t>Ejemplo: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O"/>
              <a:t>-Menú inferior con 4 íconos máximo (Inicio, Eventos, Chat, Perfil).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O"/>
              <a:t>-Formularios con validación en tiempo real.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CO"/>
              <a:t>Pruebas con usuarios reales:</a:t>
            </a:r>
            <a:r>
              <a:rPr lang="es-CO"/>
              <a:t> Realizar tests con 5-10 personas de Chiquinquirá (registro, creación de eventos).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CO"/>
              <a:t>M</a:t>
            </a:r>
            <a:r>
              <a:rPr b="1" lang="es-CO"/>
              <a:t>étricas: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O"/>
              <a:t>Tiempo para completar tareas clave (ej: &lt;2 minutos en crear un evento).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O"/>
              <a:t>Feedback mediante encuestas (Escala 1-5).</a:t>
            </a:r>
            <a:endParaRPr/>
          </a:p>
        </p:txBody>
      </p:sp>
      <p:sp>
        <p:nvSpPr>
          <p:cNvPr id="186" name="Google Shape;186;g35c87fb38cb_0_74"/>
          <p:cNvSpPr txBox="1"/>
          <p:nvPr>
            <p:ph type="title"/>
          </p:nvPr>
        </p:nvSpPr>
        <p:spPr>
          <a:xfrm>
            <a:off x="175901" y="263306"/>
            <a:ext cx="10673100" cy="81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Atributos de Calidad para "Web Sports"</a:t>
            </a:r>
            <a:endParaRPr/>
          </a:p>
        </p:txBody>
      </p:sp>
      <p:pic>
        <p:nvPicPr>
          <p:cNvPr id="187" name="Google Shape;187;g35c87fb38cb_0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1574" y="4702927"/>
            <a:ext cx="2238975" cy="1815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c87fb38cb_0_80"/>
          <p:cNvSpPr txBox="1"/>
          <p:nvPr>
            <p:ph idx="1" type="body"/>
          </p:nvPr>
        </p:nvSpPr>
        <p:spPr>
          <a:xfrm>
            <a:off x="187951" y="1308325"/>
            <a:ext cx="11816100" cy="485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CO"/>
              <a:t>2. Escalabilidad (Prioridad Media-Alta)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CO"/>
              <a:t>¿Por qué?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O"/>
              <a:t>La app debe soportar crecimiento (ej: 1,000 usuarios concurrentes en eventos masivos).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CO"/>
              <a:t>Acciones para Implementarla: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O"/>
              <a:t>-Arquitectura modular: Usar microservicios (ej: separar servicios de usuarios, eventos y pagos).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CO"/>
              <a:t>Base de datos escalable: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O"/>
              <a:t>-Firestore (NoSQL, escala automática) o MongoDB Atlas.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O"/>
              <a:t>-Índices para consultas rápidas (ej: eventos por ubicación).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CO"/>
              <a:t>Caching: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O"/>
              <a:t>-Redis para almacenar datos frecuentes (ej: listado de eventos).</a:t>
            </a:r>
            <a:endParaRPr/>
          </a:p>
        </p:txBody>
      </p:sp>
      <p:sp>
        <p:nvSpPr>
          <p:cNvPr id="193" name="Google Shape;193;g35c87fb38cb_0_80"/>
          <p:cNvSpPr txBox="1"/>
          <p:nvPr>
            <p:ph type="title"/>
          </p:nvPr>
        </p:nvSpPr>
        <p:spPr>
          <a:xfrm>
            <a:off x="175901" y="153706"/>
            <a:ext cx="10673100" cy="81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/>
              <a:t>Atributos de Calidad para "Web Sports"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g35c87fb38cb_0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2800" y="3429000"/>
            <a:ext cx="3448050" cy="3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c87fb38cb_0_107"/>
          <p:cNvSpPr txBox="1"/>
          <p:nvPr>
            <p:ph idx="1" type="body"/>
          </p:nvPr>
        </p:nvSpPr>
        <p:spPr>
          <a:xfrm>
            <a:off x="175900" y="1323975"/>
            <a:ext cx="7924200" cy="485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CO"/>
              <a:t>CDN:</a:t>
            </a:r>
            <a:r>
              <a:rPr lang="es-CO"/>
              <a:t> Entrega la app móvil desde servidores cercanos al usuario.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CO"/>
              <a:t>API Gateway: </a:t>
            </a:r>
            <a:r>
              <a:rPr lang="es-CO"/>
              <a:t>Enruta tráfico y aplica rate limiting.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CO"/>
              <a:t>Autoscaling:</a:t>
            </a:r>
            <a:r>
              <a:rPr lang="es-CO"/>
              <a:t> Firestore escala automáticamente, pero puedes añadir un mensaje como: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O"/>
              <a:t>"Firestore maneja hasta 1M conexiones simultáneas sin configuración adicional".</a:t>
            </a:r>
            <a:endParaRPr/>
          </a:p>
        </p:txBody>
      </p:sp>
      <p:sp>
        <p:nvSpPr>
          <p:cNvPr id="200" name="Google Shape;200;g35c87fb38cb_0_107"/>
          <p:cNvSpPr txBox="1"/>
          <p:nvPr>
            <p:ph type="title"/>
          </p:nvPr>
        </p:nvSpPr>
        <p:spPr>
          <a:xfrm>
            <a:off x="175901" y="153706"/>
            <a:ext cx="10673100" cy="81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Arquitectura Escalable para Crecimiento Masivo</a:t>
            </a:r>
            <a:endParaRPr/>
          </a:p>
        </p:txBody>
      </p:sp>
      <p:pic>
        <p:nvPicPr>
          <p:cNvPr id="201" name="Google Shape;201;g35c87fb38cb_0_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0323" y="1323975"/>
            <a:ext cx="3253328" cy="48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c87fb38cb_0_88"/>
          <p:cNvSpPr txBox="1"/>
          <p:nvPr>
            <p:ph idx="1" type="body"/>
          </p:nvPr>
        </p:nvSpPr>
        <p:spPr>
          <a:xfrm>
            <a:off x="175901" y="1323975"/>
            <a:ext cx="11816100" cy="485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CO"/>
              <a:t>3. Seguridad (Prioridad Crítica)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CO"/>
              <a:t>¿Por qué?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O"/>
              <a:t>Maneja datos sensibles (usuarios, pagos) y debe cumplir con Ley de Protección de Datos.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CO"/>
              <a:t>Acciones para Implementarla: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CO"/>
              <a:t>Autenticación robusta: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O"/>
              <a:t>-Firebase Auth (con verificación por email/OTP).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O"/>
              <a:t>-JWT para APIs con expiración de 1 hora.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CO"/>
              <a:t>Encriptación: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O"/>
              <a:t>-SSL/TLS (HTTPS) en todas las comunicaciones.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O"/>
              <a:t>-Datos sensibles en BD encriptados (ej: AES-256).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CO"/>
              <a:t>Protección contra ataques: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O"/>
              <a:t>-Rate limiting en APIs (ej: 100 requests/minuto por IP).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O"/>
              <a:t>-Sanitización de inputs (evitar SQL injection).</a:t>
            </a:r>
            <a:endParaRPr/>
          </a:p>
        </p:txBody>
      </p:sp>
      <p:sp>
        <p:nvSpPr>
          <p:cNvPr id="207" name="Google Shape;207;g35c87fb38cb_0_88"/>
          <p:cNvSpPr txBox="1"/>
          <p:nvPr>
            <p:ph type="title"/>
          </p:nvPr>
        </p:nvSpPr>
        <p:spPr>
          <a:xfrm>
            <a:off x="175901" y="153706"/>
            <a:ext cx="10673100" cy="81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/>
              <a:t>Atributos de Calidad para "Web Sports"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g35c87fb38cb_0_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6200" y="2515325"/>
            <a:ext cx="4334274" cy="355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5c87fb38cb_0_48"/>
          <p:cNvSpPr txBox="1"/>
          <p:nvPr>
            <p:ph idx="1" type="body"/>
          </p:nvPr>
        </p:nvSpPr>
        <p:spPr>
          <a:xfrm>
            <a:off x="3171600" y="1918950"/>
            <a:ext cx="5848800" cy="87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O"/>
              <a:t>https://github.com/AlejoMC777/WEB-SPORTS.git</a:t>
            </a:r>
            <a:endParaRPr/>
          </a:p>
        </p:txBody>
      </p:sp>
      <p:sp>
        <p:nvSpPr>
          <p:cNvPr id="214" name="Google Shape;214;g35c87fb38cb_0_48"/>
          <p:cNvSpPr txBox="1"/>
          <p:nvPr>
            <p:ph type="title"/>
          </p:nvPr>
        </p:nvSpPr>
        <p:spPr>
          <a:xfrm>
            <a:off x="175901" y="153706"/>
            <a:ext cx="10673100" cy="81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Versionamiento</a:t>
            </a:r>
            <a:endParaRPr/>
          </a:p>
        </p:txBody>
      </p:sp>
      <p:pic>
        <p:nvPicPr>
          <p:cNvPr id="215" name="Google Shape;215;g35c87fb38cb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9850" y="2678400"/>
            <a:ext cx="3832300" cy="36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"/>
          <p:cNvSpPr txBox="1"/>
          <p:nvPr>
            <p:ph idx="1" type="body"/>
          </p:nvPr>
        </p:nvSpPr>
        <p:spPr>
          <a:xfrm>
            <a:off x="5008565" y="1621266"/>
            <a:ext cx="6108600" cy="16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CO"/>
              <a:t>E</a:t>
            </a:r>
            <a:r>
              <a:rPr lang="es-CO"/>
              <a:t>ste proyecto busca facilitar y promover la participación en eventos deportivos, mejorar la eficiencia en su organización, fomentar la generación deportiva y fortalecer los lazos sociales en la comunidad de Chiquinquirá. </a:t>
            </a:r>
            <a:endParaRPr/>
          </a:p>
        </p:txBody>
      </p:sp>
      <p:sp>
        <p:nvSpPr>
          <p:cNvPr id="54" name="Google Shape;54;p2"/>
          <p:cNvSpPr txBox="1"/>
          <p:nvPr>
            <p:ph type="title"/>
          </p:nvPr>
        </p:nvSpPr>
        <p:spPr>
          <a:xfrm>
            <a:off x="190038" y="314275"/>
            <a:ext cx="4333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rebuchet MS"/>
              <a:buNone/>
            </a:pPr>
            <a:r>
              <a:rPr lang="es-CO"/>
              <a:t>¿POR QUÉ Y PARA QUÉ?</a:t>
            </a:r>
            <a:endParaRPr/>
          </a:p>
        </p:txBody>
      </p:sp>
      <p:sp>
        <p:nvSpPr>
          <p:cNvPr id="55" name="Google Shape;55;p2"/>
          <p:cNvSpPr txBox="1"/>
          <p:nvPr/>
        </p:nvSpPr>
        <p:spPr>
          <a:xfrm>
            <a:off x="196227" y="7125805"/>
            <a:ext cx="11816074" cy="4077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6" name="Google Shape;5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167" y="1311442"/>
            <a:ext cx="3443538" cy="2005727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2"/>
          <p:cNvSpPr txBox="1"/>
          <p:nvPr/>
        </p:nvSpPr>
        <p:spPr>
          <a:xfrm>
            <a:off x="550946" y="4138861"/>
            <a:ext cx="5717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60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CO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 p</a:t>
            </a:r>
            <a:r>
              <a:rPr lang="es-CO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roporcionará a los usuarios una plataforma práctica y accesible para disfrutar de la práctica deportiva y beneficiarse de un estilo de vida saludable.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58;p2"/>
          <p:cNvPicPr preferRelativeResize="0"/>
          <p:nvPr/>
        </p:nvPicPr>
        <p:blipFill rotWithShape="1">
          <a:blip r:embed="rId4">
            <a:alphaModFix/>
          </a:blip>
          <a:srcRect b="32114" l="23166" r="51833" t="17031"/>
          <a:stretch/>
        </p:blipFill>
        <p:spPr>
          <a:xfrm>
            <a:off x="7502325" y="3317175"/>
            <a:ext cx="3012576" cy="306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45a7eaf97a_0_8"/>
          <p:cNvSpPr txBox="1"/>
          <p:nvPr>
            <p:ph idx="1" type="body"/>
          </p:nvPr>
        </p:nvSpPr>
        <p:spPr>
          <a:xfrm>
            <a:off x="175901" y="1323975"/>
            <a:ext cx="11816100" cy="485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s-CO"/>
              <a:t>Desarrollar un aplicativo móvil escalable y seguro para la organización de eventos deportivos en Chiquinquirá, Boyacá, que promueva la participación comunitaria, mediante una arquitectura modular (microservicios) y una interfaz intuitiva (UI/UX), garantizando la protección de datos de los usuarios.</a:t>
            </a:r>
            <a:endParaRPr/>
          </a:p>
        </p:txBody>
      </p:sp>
      <p:sp>
        <p:nvSpPr>
          <p:cNvPr id="64" name="Google Shape;64;g245a7eaf97a_0_8"/>
          <p:cNvSpPr txBox="1"/>
          <p:nvPr>
            <p:ph type="title"/>
          </p:nvPr>
        </p:nvSpPr>
        <p:spPr>
          <a:xfrm>
            <a:off x="175901" y="302328"/>
            <a:ext cx="3568500" cy="45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OBJETIVO GENERAL</a:t>
            </a:r>
            <a:endParaRPr/>
          </a:p>
        </p:txBody>
      </p:sp>
      <p:pic>
        <p:nvPicPr>
          <p:cNvPr id="65" name="Google Shape;65;g245a7eaf97a_0_8"/>
          <p:cNvPicPr preferRelativeResize="0"/>
          <p:nvPr/>
        </p:nvPicPr>
        <p:blipFill rotWithShape="1">
          <a:blip r:embed="rId3">
            <a:alphaModFix/>
          </a:blip>
          <a:srcRect b="31974" l="21481" r="50001" t="17561"/>
          <a:stretch/>
        </p:blipFill>
        <p:spPr>
          <a:xfrm>
            <a:off x="1024400" y="2852950"/>
            <a:ext cx="3239650" cy="322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g245a7eaf97a_0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1" y="2599125"/>
            <a:ext cx="5018634" cy="322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"/>
          <p:cNvSpPr txBox="1"/>
          <p:nvPr>
            <p:ph idx="1" type="body"/>
          </p:nvPr>
        </p:nvSpPr>
        <p:spPr>
          <a:xfrm>
            <a:off x="4355250" y="1358750"/>
            <a:ext cx="6610200" cy="54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CO"/>
              <a:t>⧫</a:t>
            </a:r>
            <a:r>
              <a:rPr b="1" lang="es-CO"/>
              <a:t>Registro de usuarios:</a:t>
            </a:r>
            <a:endParaRPr b="1"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CO"/>
              <a:t>Implementar un sistema de autenticación robusto (Firebase Auth + JWT) que garantice seguridad y privacidad de datos.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s-CO"/>
              <a:t>⧫ Gestión de eventos:</a:t>
            </a:r>
            <a:endParaRPr b="1"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CO"/>
              <a:t>Diseñar un módulo de eventos con capacidad para soportar 1,000+ usuarios concurrentes, utilizando Firestore para escalabilidad automática.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s-CO"/>
              <a:t>⧫ Interacción social:</a:t>
            </a:r>
            <a:endParaRPr b="1"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CO"/>
              <a:t>Integrar un chat en tiempo real (WebSockets) con moderación automática para prevenir contenido inapropiado.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s-CO"/>
              <a:t>⧫Atributos de calidad:</a:t>
            </a:r>
            <a:endParaRPr b="1"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CO"/>
              <a:t>Garantizar un tiempo de respuesta menor a 2 segundos en acciones críticas (ej: búsqueda de eventos) mediante caching con Redis.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72" name="Google Shape;72;p5"/>
          <p:cNvSpPr txBox="1"/>
          <p:nvPr>
            <p:ph type="title"/>
          </p:nvPr>
        </p:nvSpPr>
        <p:spPr>
          <a:xfrm>
            <a:off x="175901" y="325478"/>
            <a:ext cx="10673100" cy="8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349"/>
              </a:buClr>
              <a:buSzPts val="2800"/>
              <a:buFont typeface="Trebuchet MS"/>
              <a:buNone/>
            </a:pPr>
            <a:r>
              <a:rPr lang="es-CO"/>
              <a:t>OBJETIVOS ESPECÍFICOS (AÑADIR / MODIFICAR)</a:t>
            </a:r>
            <a:endParaRPr/>
          </a:p>
        </p:txBody>
      </p:sp>
      <p:pic>
        <p:nvPicPr>
          <p:cNvPr id="73" name="Google Shape;73;p5"/>
          <p:cNvPicPr preferRelativeResize="0"/>
          <p:nvPr/>
        </p:nvPicPr>
        <p:blipFill rotWithShape="1">
          <a:blip r:embed="rId3">
            <a:alphaModFix/>
          </a:blip>
          <a:srcRect b="32338" l="17448" r="45803" t="15368"/>
          <a:stretch/>
        </p:blipFill>
        <p:spPr>
          <a:xfrm>
            <a:off x="0" y="2026850"/>
            <a:ext cx="4464850" cy="3573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c87fb38cb_0_94"/>
          <p:cNvSpPr txBox="1"/>
          <p:nvPr>
            <p:ph idx="1" type="body"/>
          </p:nvPr>
        </p:nvSpPr>
        <p:spPr>
          <a:xfrm>
            <a:off x="175901" y="1323975"/>
            <a:ext cx="10673100" cy="485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O"/>
              <a:t>a) Tecnologías Usadas 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CO"/>
              <a:t>-Frontend:</a:t>
            </a:r>
            <a:r>
              <a:rPr lang="es-CO"/>
              <a:t> Flutter (cross-platform) + Figma (prototipos).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CO"/>
              <a:t>-Backend: </a:t>
            </a:r>
            <a:r>
              <a:rPr lang="es-CO"/>
              <a:t>Node.js + Express (API REST) / Spring Boot (opcional).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CO"/>
              <a:t>-Base de datos:</a:t>
            </a:r>
            <a:r>
              <a:rPr lang="es-CO"/>
              <a:t> Firestore (NoSQL) o MongoDB Atlas.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CO"/>
              <a:t>-Seguridad:</a:t>
            </a:r>
            <a:r>
              <a:rPr lang="es-CO"/>
              <a:t> Firebase Auth, JWT, HTTPS.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CO"/>
              <a:t>-Escalabilidad: </a:t>
            </a:r>
            <a:r>
              <a:rPr lang="es-CO"/>
              <a:t>Redis (caching), Load Balancing (Nginx).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35c87fb38cb_0_94"/>
          <p:cNvSpPr txBox="1"/>
          <p:nvPr>
            <p:ph type="title"/>
          </p:nvPr>
        </p:nvSpPr>
        <p:spPr>
          <a:xfrm>
            <a:off x="175901" y="153706"/>
            <a:ext cx="10673100" cy="81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Stack Tecnológico</a:t>
            </a:r>
            <a:endParaRPr/>
          </a:p>
        </p:txBody>
      </p:sp>
      <p:pic>
        <p:nvPicPr>
          <p:cNvPr id="80" name="Google Shape;80;g35c87fb38cb_0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1025" y="3932125"/>
            <a:ext cx="5631349" cy="241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45a7eaf97a_0_20"/>
          <p:cNvSpPr txBox="1"/>
          <p:nvPr>
            <p:ph idx="1" type="body"/>
          </p:nvPr>
        </p:nvSpPr>
        <p:spPr>
          <a:xfrm>
            <a:off x="175901" y="1451375"/>
            <a:ext cx="10673100" cy="485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s-CO"/>
              <a:t>⧫ </a:t>
            </a:r>
            <a:r>
              <a:rPr lang="es-CO"/>
              <a:t>Práctica deportiva y salud.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s-CO"/>
              <a:t>⧫ </a:t>
            </a:r>
            <a:r>
              <a:rPr lang="es-CO"/>
              <a:t>Activación social.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s-CO"/>
              <a:t>⧫ </a:t>
            </a:r>
            <a:r>
              <a:rPr lang="es-CO"/>
              <a:t>Tecnología móvil y aplicativos.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s-CO"/>
              <a:t>⧫ </a:t>
            </a:r>
            <a:r>
              <a:rPr lang="es-CO"/>
              <a:t>Análisis de datos y toma de decisiones.</a:t>
            </a:r>
            <a:endParaRPr/>
          </a:p>
          <a:p>
            <a:pPr indent="0" lvl="0" marL="45720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245a7eaf97a_0_20"/>
          <p:cNvSpPr txBox="1"/>
          <p:nvPr>
            <p:ph type="title"/>
          </p:nvPr>
        </p:nvSpPr>
        <p:spPr>
          <a:xfrm>
            <a:off x="175900" y="259875"/>
            <a:ext cx="3504900" cy="54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MARCO TEÓRICO</a:t>
            </a:r>
            <a:endParaRPr/>
          </a:p>
        </p:txBody>
      </p:sp>
      <p:pic>
        <p:nvPicPr>
          <p:cNvPr id="87" name="Google Shape;87;g245a7eaf97a_0_20"/>
          <p:cNvPicPr preferRelativeResize="0"/>
          <p:nvPr/>
        </p:nvPicPr>
        <p:blipFill rotWithShape="1">
          <a:blip r:embed="rId3">
            <a:alphaModFix/>
          </a:blip>
          <a:srcRect b="32156" l="26532" r="54659" t="17896"/>
          <a:stretch/>
        </p:blipFill>
        <p:spPr>
          <a:xfrm>
            <a:off x="6327100" y="1701450"/>
            <a:ext cx="3028752" cy="375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"/>
          <p:cNvSpPr txBox="1"/>
          <p:nvPr>
            <p:ph type="title"/>
          </p:nvPr>
        </p:nvSpPr>
        <p:spPr>
          <a:xfrm>
            <a:off x="175900" y="390100"/>
            <a:ext cx="27042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349"/>
              </a:buClr>
              <a:buSzPts val="2800"/>
              <a:buFont typeface="Trebuchet MS"/>
              <a:buNone/>
            </a:pPr>
            <a:r>
              <a:rPr lang="es-CO"/>
              <a:t>JUSTIFICACIÓN.</a:t>
            </a:r>
            <a:endParaRPr/>
          </a:p>
        </p:txBody>
      </p:sp>
      <p:pic>
        <p:nvPicPr>
          <p:cNvPr id="93" name="Google Shape;9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8500" y="1529947"/>
            <a:ext cx="4587450" cy="2502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9425" y="4427303"/>
            <a:ext cx="4498325" cy="24307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3"/>
          <p:cNvSpPr txBox="1"/>
          <p:nvPr/>
        </p:nvSpPr>
        <p:spPr>
          <a:xfrm>
            <a:off x="264500" y="1705200"/>
            <a:ext cx="54993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⧫ </a:t>
            </a:r>
            <a:r>
              <a:rPr lang="es-CO" sz="2000">
                <a:latin typeface="Trebuchet MS"/>
                <a:ea typeface="Trebuchet MS"/>
                <a:cs typeface="Trebuchet MS"/>
                <a:sym typeface="Trebuchet MS"/>
              </a:rPr>
              <a:t>Promover la generación deportiva.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⧫ </a:t>
            </a:r>
            <a:r>
              <a:rPr lang="es-CO" sz="2000">
                <a:latin typeface="Trebuchet MS"/>
                <a:ea typeface="Trebuchet MS"/>
                <a:cs typeface="Trebuchet MS"/>
                <a:sym typeface="Trebuchet MS"/>
              </a:rPr>
              <a:t>Mejorar la eficiencia en la organización.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⧫  </a:t>
            </a:r>
            <a:r>
              <a:rPr lang="es-CO" sz="2000">
                <a:latin typeface="Trebuchet MS"/>
                <a:ea typeface="Trebuchet MS"/>
                <a:cs typeface="Trebuchet MS"/>
                <a:sym typeface="Trebuchet MS"/>
              </a:rPr>
              <a:t>Impulsar la activación social.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6" name="Google Shape;96;p3"/>
          <p:cNvPicPr preferRelativeResize="0"/>
          <p:nvPr/>
        </p:nvPicPr>
        <p:blipFill rotWithShape="1">
          <a:blip r:embed="rId5">
            <a:alphaModFix/>
          </a:blip>
          <a:srcRect b="36232" l="36776" r="48195" t="42545"/>
          <a:stretch/>
        </p:blipFill>
        <p:spPr>
          <a:xfrm>
            <a:off x="6293717" y="4317899"/>
            <a:ext cx="3150806" cy="250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"/>
          <p:cNvSpPr txBox="1"/>
          <p:nvPr>
            <p:ph type="title"/>
          </p:nvPr>
        </p:nvSpPr>
        <p:spPr>
          <a:xfrm>
            <a:off x="175901" y="321190"/>
            <a:ext cx="10673074" cy="8141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349"/>
              </a:buClr>
              <a:buSzPts val="2800"/>
              <a:buFont typeface="Trebuchet MS"/>
              <a:buNone/>
            </a:pPr>
            <a:r>
              <a:rPr lang="es-CO"/>
              <a:t>DEPORTES QUE SE IMPLEMENTARÁN EN EL APLICATIVO</a:t>
            </a:r>
            <a:endParaRPr/>
          </a:p>
        </p:txBody>
      </p:sp>
      <p:pic>
        <p:nvPicPr>
          <p:cNvPr id="102" name="Google Shape;102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544" y="1543426"/>
            <a:ext cx="2455319" cy="1681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1263" y="4854742"/>
            <a:ext cx="2514600" cy="1738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09299" y="3224463"/>
            <a:ext cx="2449679" cy="1630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58978" y="1543426"/>
            <a:ext cx="2377492" cy="1681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72414" y="4854742"/>
            <a:ext cx="2377492" cy="17385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seup raqueta de tenis de mesa negro y rojo una bola blanca en la mesa de ping pong azul con una red, la paleta de tenis de mesa es una actividad de interior de equipos de competición deportiva y ejercicio para el fondo del concepto" id="107" name="Google Shape;107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57861" y="3219013"/>
            <a:ext cx="2449679" cy="1635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2021-10-07T21:00:55Z</dcterms:created>
  <dc:creator>Coor. Comunicaciones</dc:creator>
</cp:coreProperties>
</file>